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 Ultra-Bold" charset="1" panose="00000900000000000000"/>
      <p:regular r:id="rId25"/>
    </p:embeddedFont>
    <p:embeddedFont>
      <p:font typeface="Quicksand" charset="1" panose="00000000000000000000"/>
      <p:regular r:id="rId26"/>
    </p:embeddedFont>
    <p:embeddedFont>
      <p:font typeface="Montserrat Bold" charset="1" panose="00000800000000000000"/>
      <p:regular r:id="rId27"/>
    </p:embeddedFont>
    <p:embeddedFont>
      <p:font typeface="Droid Arabic Naskh" charset="1" panose="020B0606030804020204"/>
      <p:regular r:id="rId28"/>
    </p:embeddedFont>
    <p:embeddedFont>
      <p:font typeface="Helvetica World" charset="1" panose="020B0500040000020004"/>
      <p:regular r:id="rId29"/>
    </p:embeddedFont>
    <p:embeddedFont>
      <p:font typeface="Helvetica World Bold" charset="1" panose="020B080004000002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ADAF">
                <a:alpha val="100000"/>
              </a:srgbClr>
            </a:gs>
            <a:gs pos="25000">
              <a:srgbClr val="004C73">
                <a:alpha val="100000"/>
              </a:srgbClr>
            </a:gs>
            <a:gs pos="50000">
              <a:srgbClr val="004C73">
                <a:alpha val="100000"/>
              </a:srgbClr>
            </a:gs>
            <a:gs pos="75000">
              <a:srgbClr val="004B72">
                <a:alpha val="100000"/>
              </a:srgbClr>
            </a:gs>
            <a:gs pos="100000">
              <a:srgbClr val="004B7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9022" y="8882448"/>
            <a:ext cx="4817827" cy="837097"/>
          </a:xfrm>
          <a:custGeom>
            <a:avLst/>
            <a:gdLst/>
            <a:ahLst/>
            <a:cxnLst/>
            <a:rect r="r" b="b" t="t" l="l"/>
            <a:pathLst>
              <a:path h="837097" w="4817827">
                <a:moveTo>
                  <a:pt x="0" y="0"/>
                </a:moveTo>
                <a:lnTo>
                  <a:pt x="4817827" y="0"/>
                </a:lnTo>
                <a:lnTo>
                  <a:pt x="4817827" y="837097"/>
                </a:lnTo>
                <a:lnTo>
                  <a:pt x="0" y="837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44475" y="1958637"/>
            <a:ext cx="7760908" cy="7760908"/>
          </a:xfrm>
          <a:custGeom>
            <a:avLst/>
            <a:gdLst/>
            <a:ahLst/>
            <a:cxnLst/>
            <a:rect r="r" b="b" t="t" l="l"/>
            <a:pathLst>
              <a:path h="7760908" w="7760908">
                <a:moveTo>
                  <a:pt x="0" y="0"/>
                </a:moveTo>
                <a:lnTo>
                  <a:pt x="7760908" y="0"/>
                </a:lnTo>
                <a:lnTo>
                  <a:pt x="7760908" y="7760908"/>
                </a:lnTo>
                <a:lnTo>
                  <a:pt x="0" y="7760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2251" y="8506596"/>
            <a:ext cx="2761903" cy="2761903"/>
          </a:xfrm>
          <a:custGeom>
            <a:avLst/>
            <a:gdLst/>
            <a:ahLst/>
            <a:cxnLst/>
            <a:rect r="r" b="b" t="t" l="l"/>
            <a:pathLst>
              <a:path h="2761903" w="2761903">
                <a:moveTo>
                  <a:pt x="0" y="0"/>
                </a:moveTo>
                <a:lnTo>
                  <a:pt x="2761902" y="0"/>
                </a:lnTo>
                <a:lnTo>
                  <a:pt x="2761902" y="2761902"/>
                </a:lnTo>
                <a:lnTo>
                  <a:pt x="0" y="2761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7325" y="-867024"/>
            <a:ext cx="3078164" cy="3078164"/>
          </a:xfrm>
          <a:custGeom>
            <a:avLst/>
            <a:gdLst/>
            <a:ahLst/>
            <a:cxnLst/>
            <a:rect r="r" b="b" t="t" l="l"/>
            <a:pathLst>
              <a:path h="3078164" w="3078164">
                <a:moveTo>
                  <a:pt x="0" y="0"/>
                </a:moveTo>
                <a:lnTo>
                  <a:pt x="3078164" y="0"/>
                </a:lnTo>
                <a:lnTo>
                  <a:pt x="3078164" y="3078165"/>
                </a:lnTo>
                <a:lnTo>
                  <a:pt x="0" y="3078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51870" y="4203002"/>
            <a:ext cx="7203062" cy="6170270"/>
          </a:xfrm>
          <a:custGeom>
            <a:avLst/>
            <a:gdLst/>
            <a:ahLst/>
            <a:cxnLst/>
            <a:rect r="r" b="b" t="t" l="l"/>
            <a:pathLst>
              <a:path h="6170270" w="7203062">
                <a:moveTo>
                  <a:pt x="0" y="0"/>
                </a:moveTo>
                <a:lnTo>
                  <a:pt x="7203063" y="0"/>
                </a:lnTo>
                <a:lnTo>
                  <a:pt x="7203063" y="6170270"/>
                </a:lnTo>
                <a:lnTo>
                  <a:pt x="0" y="6170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7217" y="2296866"/>
            <a:ext cx="10052251" cy="218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2"/>
              </a:lnSpc>
            </a:pPr>
            <a:r>
              <a:rPr lang="en-US" sz="79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HEALTHCARE AI ASSISTANT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50861" y="3347664"/>
            <a:ext cx="6372928" cy="7469923"/>
          </a:xfrm>
          <a:custGeom>
            <a:avLst/>
            <a:gdLst/>
            <a:ahLst/>
            <a:cxnLst/>
            <a:rect r="r" b="b" t="t" l="l"/>
            <a:pathLst>
              <a:path h="7469923" w="6372928">
                <a:moveTo>
                  <a:pt x="0" y="0"/>
                </a:moveTo>
                <a:lnTo>
                  <a:pt x="6372928" y="0"/>
                </a:lnTo>
                <a:lnTo>
                  <a:pt x="6372928" y="7469923"/>
                </a:lnTo>
                <a:lnTo>
                  <a:pt x="0" y="7469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08" t="-591" r="-880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24929" y="168604"/>
            <a:ext cx="1851478" cy="1720191"/>
          </a:xfrm>
          <a:custGeom>
            <a:avLst/>
            <a:gdLst/>
            <a:ahLst/>
            <a:cxnLst/>
            <a:rect r="r" b="b" t="t" l="l"/>
            <a:pathLst>
              <a:path h="1720191" w="1851478">
                <a:moveTo>
                  <a:pt x="0" y="0"/>
                </a:moveTo>
                <a:lnTo>
                  <a:pt x="1851478" y="0"/>
                </a:lnTo>
                <a:lnTo>
                  <a:pt x="1851478" y="1720192"/>
                </a:lnTo>
                <a:lnTo>
                  <a:pt x="0" y="1720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0216" y="5403912"/>
            <a:ext cx="11644259" cy="569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Team Lead: Mazen Ayman Magdy Hussin</a:t>
            </a:r>
          </a:p>
          <a:p>
            <a:pPr algn="l">
              <a:lnSpc>
                <a:spcPts val="4393"/>
              </a:lnSpc>
            </a:pP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Team Members: </a:t>
            </a: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   Hasnaa Nageh Ahmed Mohamed</a:t>
            </a: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   Basma Naser Sadek Mohamed</a:t>
            </a: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   Ayman Ahmed Ahmed Ali Sanad</a:t>
            </a: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   Youssef Badr Mohamed ElSayed</a:t>
            </a:r>
          </a:p>
          <a:p>
            <a:pPr algn="l">
              <a:lnSpc>
                <a:spcPts val="4393"/>
              </a:lnSpc>
            </a:pPr>
            <a:r>
              <a:rPr lang="en-US" sz="3138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   Mustafa Yasser Elsaed Ahmad</a:t>
            </a:r>
          </a:p>
          <a:p>
            <a:pPr algn="l">
              <a:lnSpc>
                <a:spcPts val="4393"/>
              </a:lnSpc>
            </a:pPr>
          </a:p>
          <a:p>
            <a:pPr algn="l" marL="0" indent="0" lvl="0">
              <a:lnSpc>
                <a:spcPts val="61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64741"/>
            <a:ext cx="12469176" cy="678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clinic req</a:t>
            </a: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uests to join the platform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system admin reviews and approves or rejects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 approved clinic becomes active in the ecosystem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Clinic admin adds doctors and staff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Doctors’ schedules and available time slots are created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Patients register and access the system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Patients browse specialties → clinics → doctors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They view available times and book appointments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 Assistant guides patients and enhances the service experience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564787" y="1935480"/>
            <a:ext cx="5172975" cy="6356958"/>
          </a:xfrm>
          <a:custGeom>
            <a:avLst/>
            <a:gdLst/>
            <a:ahLst/>
            <a:cxnLst/>
            <a:rect r="r" b="b" t="t" l="l"/>
            <a:pathLst>
              <a:path h="6356958" w="5172975">
                <a:moveTo>
                  <a:pt x="0" y="0"/>
                </a:moveTo>
                <a:lnTo>
                  <a:pt x="5172975" y="0"/>
                </a:lnTo>
                <a:lnTo>
                  <a:pt x="517297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12076865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SYSTEM FLOW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8415" y="2265897"/>
            <a:ext cx="10968275" cy="554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Clinic</a:t>
            </a: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start by submitting a digital registration request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system admin evaluates the clinic’s data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Once approved: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clinic becomes part of the platform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clinic administrator account is created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ensures quality, legitimacy, and controlled access to the healthcare network.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74937" y="1965021"/>
            <a:ext cx="4084346" cy="6356958"/>
          </a:xfrm>
          <a:custGeom>
            <a:avLst/>
            <a:gdLst/>
            <a:ahLst/>
            <a:cxnLst/>
            <a:rect r="r" b="b" t="t" l="l"/>
            <a:pathLst>
              <a:path h="6356958" w="4084346">
                <a:moveTo>
                  <a:pt x="0" y="0"/>
                </a:moveTo>
                <a:lnTo>
                  <a:pt x="4084346" y="0"/>
                </a:lnTo>
                <a:lnTo>
                  <a:pt x="408434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1485509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CLINIC REGISTRATION FLOW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8415" y="2265897"/>
            <a:ext cx="11310518" cy="572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2"/>
              </a:lnSpc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Once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activated, each clinic can: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Manage its internal team (doctors, assistants, reception staff)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Set pricing and clinic details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Manage its branding (like clinic logo and identity)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Maintain schedules and daily operations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View performance insights (appointments, demand patterns)</a:t>
            </a:r>
          </a:p>
          <a:p>
            <a:pPr algn="l">
              <a:lnSpc>
                <a:spcPts val="505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499656" y="2332572"/>
            <a:ext cx="2081904" cy="6272047"/>
          </a:xfrm>
          <a:custGeom>
            <a:avLst/>
            <a:gdLst/>
            <a:ahLst/>
            <a:cxnLst/>
            <a:rect r="r" b="b" t="t" l="l"/>
            <a:pathLst>
              <a:path h="6272047" w="2081904">
                <a:moveTo>
                  <a:pt x="0" y="0"/>
                </a:moveTo>
                <a:lnTo>
                  <a:pt x="2081903" y="0"/>
                </a:lnTo>
                <a:lnTo>
                  <a:pt x="2081903" y="6272047"/>
                </a:lnTo>
                <a:lnTo>
                  <a:pt x="0" y="6272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1485509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CLINIC MANAGEMENT CAPABILITIES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8415" y="2265897"/>
            <a:ext cx="11310518" cy="508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2"/>
              </a:lnSpc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linics can: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Add doctors and assign medical specialties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eate their working schedules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Automatically generate available time slots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Update availability instantly</a:t>
            </a:r>
          </a:p>
          <a:p>
            <a:pPr algn="l">
              <a:lnSpc>
                <a:spcPts val="5052"/>
              </a:lnSpc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ensures patients always see accurate, real-time appointment information.</a:t>
            </a:r>
          </a:p>
          <a:p>
            <a:pPr algn="l">
              <a:lnSpc>
                <a:spcPts val="505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38020" y="2332572"/>
            <a:ext cx="2145473" cy="6356958"/>
          </a:xfrm>
          <a:custGeom>
            <a:avLst/>
            <a:gdLst/>
            <a:ahLst/>
            <a:cxnLst/>
            <a:rect r="r" b="b" t="t" l="l"/>
            <a:pathLst>
              <a:path h="6356958" w="2145473">
                <a:moveTo>
                  <a:pt x="0" y="0"/>
                </a:moveTo>
                <a:lnTo>
                  <a:pt x="2145473" y="0"/>
                </a:lnTo>
                <a:lnTo>
                  <a:pt x="214547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15995899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DOCTOR &amp; SCHEDULE MANAGEMENT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8415" y="2256372"/>
            <a:ext cx="11407745" cy="606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2"/>
              </a:lnSpc>
            </a:pP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Pat</a:t>
            </a: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ients can:</a:t>
            </a:r>
          </a:p>
          <a:p>
            <a:pPr algn="l" marL="822417" indent="-411209" lvl="1">
              <a:lnSpc>
                <a:spcPts val="5332"/>
              </a:lnSpc>
              <a:buFont typeface="Arial"/>
              <a:buChar char="•"/>
            </a:pP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Register and securely log in</a:t>
            </a:r>
          </a:p>
          <a:p>
            <a:pPr algn="l" marL="822417" indent="-411209" lvl="1">
              <a:lnSpc>
                <a:spcPts val="5332"/>
              </a:lnSpc>
              <a:buFont typeface="Arial"/>
              <a:buChar char="•"/>
            </a:pP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Browse medical specialties</a:t>
            </a:r>
          </a:p>
          <a:p>
            <a:pPr algn="l" marL="822417" indent="-411209" lvl="1">
              <a:lnSpc>
                <a:spcPts val="5332"/>
              </a:lnSpc>
              <a:buFont typeface="Arial"/>
              <a:buChar char="•"/>
            </a:pP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Explor</a:t>
            </a: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clinics under each specialty</a:t>
            </a:r>
          </a:p>
          <a:p>
            <a:pPr algn="l" marL="822417" indent="-411209" lvl="1">
              <a:lnSpc>
                <a:spcPts val="5332"/>
              </a:lnSpc>
              <a:buFont typeface="Arial"/>
              <a:buChar char="•"/>
            </a:pP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View doctors and their profiles</a:t>
            </a:r>
          </a:p>
          <a:p>
            <a:pPr algn="l" marL="822417" indent="-411209" lvl="1">
              <a:lnSpc>
                <a:spcPts val="5332"/>
              </a:lnSpc>
              <a:buFont typeface="Arial"/>
              <a:buChar char="•"/>
            </a:pP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Check re</a:t>
            </a: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al-time availability</a:t>
            </a:r>
          </a:p>
          <a:p>
            <a:pPr algn="l" marL="822417" indent="-411209" lvl="1">
              <a:lnSpc>
                <a:spcPts val="5332"/>
              </a:lnSpc>
              <a:buFont typeface="Arial"/>
              <a:buChar char="•"/>
            </a:pP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Book an appointment in seconds</a:t>
            </a:r>
          </a:p>
          <a:p>
            <a:pPr algn="l" marL="822417" indent="-411209" lvl="1">
              <a:lnSpc>
                <a:spcPts val="5332"/>
              </a:lnSpc>
              <a:buFont typeface="Arial"/>
              <a:buChar char="•"/>
            </a:pPr>
            <a:r>
              <a:rPr lang="en-US" sz="38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Receive confirmations &amp; reminders</a:t>
            </a:r>
          </a:p>
          <a:p>
            <a:pPr algn="l">
              <a:lnSpc>
                <a:spcPts val="533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59291" y="1965334"/>
            <a:ext cx="1700486" cy="6356958"/>
          </a:xfrm>
          <a:custGeom>
            <a:avLst/>
            <a:gdLst/>
            <a:ahLst/>
            <a:cxnLst/>
            <a:rect r="r" b="b" t="t" l="l"/>
            <a:pathLst>
              <a:path h="6356958" w="1700486">
                <a:moveTo>
                  <a:pt x="0" y="0"/>
                </a:moveTo>
                <a:lnTo>
                  <a:pt x="1700486" y="0"/>
                </a:lnTo>
                <a:lnTo>
                  <a:pt x="170048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15995899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PATIENT JOURNEY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3702" y="3874213"/>
            <a:ext cx="8222086" cy="7234397"/>
            <a:chOff x="0" y="0"/>
            <a:chExt cx="2165488" cy="1905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5488" cy="1905355"/>
            </a:xfrm>
            <a:custGeom>
              <a:avLst/>
              <a:gdLst/>
              <a:ahLst/>
              <a:cxnLst/>
              <a:rect r="r" b="b" t="t" l="l"/>
              <a:pathLst>
                <a:path h="1905355" w="2165488">
                  <a:moveTo>
                    <a:pt x="1082744" y="0"/>
                  </a:moveTo>
                  <a:cubicBezTo>
                    <a:pt x="484761" y="0"/>
                    <a:pt x="0" y="426528"/>
                    <a:pt x="0" y="952678"/>
                  </a:cubicBezTo>
                  <a:cubicBezTo>
                    <a:pt x="0" y="1478827"/>
                    <a:pt x="484761" y="1905355"/>
                    <a:pt x="1082744" y="1905355"/>
                  </a:cubicBezTo>
                  <a:cubicBezTo>
                    <a:pt x="1680727" y="1905355"/>
                    <a:pt x="2165488" y="1478827"/>
                    <a:pt x="2165488" y="952678"/>
                  </a:cubicBezTo>
                  <a:cubicBezTo>
                    <a:pt x="2165488" y="426528"/>
                    <a:pt x="1680727" y="0"/>
                    <a:pt x="1082744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3014" y="140527"/>
              <a:ext cx="1759459" cy="1586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81534" y="5913377"/>
            <a:ext cx="5851480" cy="5022387"/>
            <a:chOff x="0" y="0"/>
            <a:chExt cx="1401589" cy="1202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1589" cy="1202998"/>
            </a:xfrm>
            <a:custGeom>
              <a:avLst/>
              <a:gdLst/>
              <a:ahLst/>
              <a:cxnLst/>
              <a:rect r="r" b="b" t="t" l="l"/>
              <a:pathLst>
                <a:path h="1202998" w="1401589">
                  <a:moveTo>
                    <a:pt x="700794" y="0"/>
                  </a:moveTo>
                  <a:cubicBezTo>
                    <a:pt x="313756" y="0"/>
                    <a:pt x="0" y="269300"/>
                    <a:pt x="0" y="601499"/>
                  </a:cubicBezTo>
                  <a:cubicBezTo>
                    <a:pt x="0" y="933698"/>
                    <a:pt x="313756" y="1202998"/>
                    <a:pt x="700794" y="1202998"/>
                  </a:cubicBezTo>
                  <a:cubicBezTo>
                    <a:pt x="1087833" y="1202998"/>
                    <a:pt x="1401589" y="933698"/>
                    <a:pt x="1401589" y="601499"/>
                  </a:cubicBezTo>
                  <a:cubicBezTo>
                    <a:pt x="1401589" y="269300"/>
                    <a:pt x="1087833" y="0"/>
                    <a:pt x="700794" y="0"/>
                  </a:cubicBezTo>
                  <a:close/>
                </a:path>
              </a:pathLst>
            </a:custGeom>
            <a:solidFill>
              <a:srgbClr val="D0D2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1399" y="74681"/>
              <a:ext cx="1138791" cy="1015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87855" y="1028700"/>
            <a:ext cx="1851478" cy="1720191"/>
          </a:xfrm>
          <a:custGeom>
            <a:avLst/>
            <a:gdLst/>
            <a:ahLst/>
            <a:cxnLst/>
            <a:rect r="r" b="b" t="t" l="l"/>
            <a:pathLst>
              <a:path h="1720191" w="1851478">
                <a:moveTo>
                  <a:pt x="0" y="0"/>
                </a:moveTo>
                <a:lnTo>
                  <a:pt x="1851478" y="0"/>
                </a:lnTo>
                <a:lnTo>
                  <a:pt x="1851478" y="1720191"/>
                </a:lnTo>
                <a:lnTo>
                  <a:pt x="0" y="172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13594" y="7706950"/>
            <a:ext cx="7315200" cy="2580050"/>
          </a:xfrm>
          <a:custGeom>
            <a:avLst/>
            <a:gdLst/>
            <a:ahLst/>
            <a:cxnLst/>
            <a:rect r="r" b="b" t="t" l="l"/>
            <a:pathLst>
              <a:path h="2580050" w="7315200">
                <a:moveTo>
                  <a:pt x="0" y="0"/>
                </a:moveTo>
                <a:lnTo>
                  <a:pt x="7315200" y="0"/>
                </a:lnTo>
                <a:lnTo>
                  <a:pt x="7315200" y="2580050"/>
                </a:lnTo>
                <a:lnTo>
                  <a:pt x="0" y="2580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4206" y="7042269"/>
            <a:ext cx="1452920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8071" y="4674558"/>
            <a:ext cx="9112643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 EFFICIENCY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8415" y="2265897"/>
            <a:ext cx="11310518" cy="572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ignificantly reduces paperwork by digitizing all operational processes.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Minimiz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 human errors through automated workflows and standardized procedures.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Save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valuable time f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both medical staff and patients, resulting in faster service delivery.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Provides real-time visibility into clinic performance, enabling more effective monitoring and control.</a:t>
            </a:r>
          </a:p>
          <a:p>
            <a:pPr algn="l">
              <a:lnSpc>
                <a:spcPts val="505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507916" y="2938156"/>
            <a:ext cx="10397969" cy="3620777"/>
          </a:xfrm>
          <a:custGeom>
            <a:avLst/>
            <a:gdLst/>
            <a:ahLst/>
            <a:cxnLst/>
            <a:rect r="r" b="b" t="t" l="l"/>
            <a:pathLst>
              <a:path h="3620777" w="10397969">
                <a:moveTo>
                  <a:pt x="0" y="0"/>
                </a:moveTo>
                <a:lnTo>
                  <a:pt x="10397969" y="0"/>
                </a:lnTo>
                <a:lnTo>
                  <a:pt x="10397969" y="3620777"/>
                </a:lnTo>
                <a:lnTo>
                  <a:pt x="0" y="362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907" r="0" b="-149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18933" y="3040694"/>
            <a:ext cx="5313313" cy="3415701"/>
          </a:xfrm>
          <a:custGeom>
            <a:avLst/>
            <a:gdLst/>
            <a:ahLst/>
            <a:cxnLst/>
            <a:rect r="r" b="b" t="t" l="l"/>
            <a:pathLst>
              <a:path h="3415701" w="5313313">
                <a:moveTo>
                  <a:pt x="0" y="0"/>
                </a:moveTo>
                <a:lnTo>
                  <a:pt x="5313312" y="0"/>
                </a:lnTo>
                <a:lnTo>
                  <a:pt x="5313312" y="3415701"/>
                </a:lnTo>
                <a:lnTo>
                  <a:pt x="0" y="3415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43000"/>
            <a:ext cx="15995899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 EFFICIENCY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83793" y="5761571"/>
            <a:ext cx="9849237" cy="9849237"/>
          </a:xfrm>
          <a:custGeom>
            <a:avLst/>
            <a:gdLst/>
            <a:ahLst/>
            <a:cxnLst/>
            <a:rect r="r" b="b" t="t" l="l"/>
            <a:pathLst>
              <a:path h="9849237" w="9849237">
                <a:moveTo>
                  <a:pt x="0" y="0"/>
                </a:moveTo>
                <a:lnTo>
                  <a:pt x="9849237" y="0"/>
                </a:lnTo>
                <a:lnTo>
                  <a:pt x="9849237" y="9849237"/>
                </a:lnTo>
                <a:lnTo>
                  <a:pt x="0" y="984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8415" y="2265897"/>
            <a:ext cx="16003986" cy="572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AI-Powe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 Appoin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tment Booking (Chat-Based)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 Triage &amp; Medical Guidance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Voice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Assistant Integration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art Doctor Recommendation Engine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EMR Integration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Intelligent Notifications &amp; Reminders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Chat with Clinic Staff</a:t>
            </a:r>
          </a:p>
          <a:p>
            <a:pPr algn="l" marL="779237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Dynamic Pricing Optimization (AI-Based)</a:t>
            </a:r>
          </a:p>
          <a:p>
            <a:pPr algn="l">
              <a:lnSpc>
                <a:spcPts val="505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15995899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83793" y="5761571"/>
            <a:ext cx="9849237" cy="9849237"/>
          </a:xfrm>
          <a:custGeom>
            <a:avLst/>
            <a:gdLst/>
            <a:ahLst/>
            <a:cxnLst/>
            <a:rect r="r" b="b" t="t" l="l"/>
            <a:pathLst>
              <a:path h="9849237" w="9849237">
                <a:moveTo>
                  <a:pt x="0" y="0"/>
                </a:moveTo>
                <a:lnTo>
                  <a:pt x="9849237" y="0"/>
                </a:lnTo>
                <a:lnTo>
                  <a:pt x="9849237" y="9849237"/>
                </a:lnTo>
                <a:lnTo>
                  <a:pt x="0" y="984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648825"/>
            <a:ext cx="3965686" cy="1266231"/>
          </a:xfrm>
          <a:custGeom>
            <a:avLst/>
            <a:gdLst/>
            <a:ahLst/>
            <a:cxnLst/>
            <a:rect r="r" b="b" t="t" l="l"/>
            <a:pathLst>
              <a:path h="1266231" w="3965686">
                <a:moveTo>
                  <a:pt x="0" y="0"/>
                </a:moveTo>
                <a:lnTo>
                  <a:pt x="3965686" y="0"/>
                </a:lnTo>
                <a:lnTo>
                  <a:pt x="3965686" y="1266231"/>
                </a:lnTo>
                <a:lnTo>
                  <a:pt x="0" y="126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8415" y="3208138"/>
            <a:ext cx="14375378" cy="380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238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</a:t>
            </a: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 platform represents a major step toward modern, efficient, and transparent healthcare services.</a:t>
            </a:r>
          </a:p>
          <a:p>
            <a:pPr algn="l" marL="779238" indent="-389619" lvl="1">
              <a:lnSpc>
                <a:spcPts val="5052"/>
              </a:lnSpc>
              <a:buFont typeface="Arial"/>
              <a:buChar char="•"/>
            </a:pPr>
            <a:r>
              <a:rPr lang="en-US" sz="3609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It empowers clinics, enhances patient experiences, and supports decision-makers with reliable insights — paving the way for a smarter healthcare ecosystem across the region.</a:t>
            </a:r>
          </a:p>
          <a:p>
            <a:pPr algn="l">
              <a:lnSpc>
                <a:spcPts val="505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43000"/>
            <a:ext cx="15995899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7ADAF">
                <a:alpha val="100000"/>
              </a:srgbClr>
            </a:gs>
            <a:gs pos="25000">
              <a:srgbClr val="004C73">
                <a:alpha val="100000"/>
              </a:srgbClr>
            </a:gs>
            <a:gs pos="50000">
              <a:srgbClr val="004C73">
                <a:alpha val="100000"/>
              </a:srgbClr>
            </a:gs>
            <a:gs pos="75000">
              <a:srgbClr val="004B72">
                <a:alpha val="100000"/>
              </a:srgbClr>
            </a:gs>
            <a:gs pos="100000">
              <a:srgbClr val="004B7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11719" y="4251486"/>
            <a:ext cx="7760908" cy="7760908"/>
          </a:xfrm>
          <a:custGeom>
            <a:avLst/>
            <a:gdLst/>
            <a:ahLst/>
            <a:cxnLst/>
            <a:rect r="r" b="b" t="t" l="l"/>
            <a:pathLst>
              <a:path h="7760908" w="7760908">
                <a:moveTo>
                  <a:pt x="0" y="0"/>
                </a:moveTo>
                <a:lnTo>
                  <a:pt x="7760908" y="0"/>
                </a:lnTo>
                <a:lnTo>
                  <a:pt x="7760908" y="7760908"/>
                </a:lnTo>
                <a:lnTo>
                  <a:pt x="0" y="7760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2251" y="8506596"/>
            <a:ext cx="2761903" cy="2761903"/>
          </a:xfrm>
          <a:custGeom>
            <a:avLst/>
            <a:gdLst/>
            <a:ahLst/>
            <a:cxnLst/>
            <a:rect r="r" b="b" t="t" l="l"/>
            <a:pathLst>
              <a:path h="2761903" w="2761903">
                <a:moveTo>
                  <a:pt x="0" y="0"/>
                </a:moveTo>
                <a:lnTo>
                  <a:pt x="2761902" y="0"/>
                </a:lnTo>
                <a:lnTo>
                  <a:pt x="2761902" y="2761902"/>
                </a:lnTo>
                <a:lnTo>
                  <a:pt x="0" y="2761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37325" y="-867024"/>
            <a:ext cx="3078164" cy="3078164"/>
          </a:xfrm>
          <a:custGeom>
            <a:avLst/>
            <a:gdLst/>
            <a:ahLst/>
            <a:cxnLst/>
            <a:rect r="r" b="b" t="t" l="l"/>
            <a:pathLst>
              <a:path h="3078164" w="3078164">
                <a:moveTo>
                  <a:pt x="0" y="0"/>
                </a:moveTo>
                <a:lnTo>
                  <a:pt x="3078164" y="0"/>
                </a:lnTo>
                <a:lnTo>
                  <a:pt x="3078164" y="3078165"/>
                </a:lnTo>
                <a:lnTo>
                  <a:pt x="0" y="307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53364" y="3710467"/>
            <a:ext cx="7617164" cy="118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9"/>
              </a:lnSpc>
            </a:pPr>
            <a:r>
              <a:rPr lang="en-US" sz="849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40393" y="5449989"/>
            <a:ext cx="10052251" cy="95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4"/>
              </a:lnSpc>
            </a:pPr>
            <a:r>
              <a:rPr lang="en-US" sz="68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AND STAY HEALTHY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840218" y="4304536"/>
            <a:ext cx="5103910" cy="5982464"/>
          </a:xfrm>
          <a:custGeom>
            <a:avLst/>
            <a:gdLst/>
            <a:ahLst/>
            <a:cxnLst/>
            <a:rect r="r" b="b" t="t" l="l"/>
            <a:pathLst>
              <a:path h="5982464" w="5103910">
                <a:moveTo>
                  <a:pt x="0" y="0"/>
                </a:moveTo>
                <a:lnTo>
                  <a:pt x="5103910" y="0"/>
                </a:lnTo>
                <a:lnTo>
                  <a:pt x="5103910" y="5982464"/>
                </a:lnTo>
                <a:lnTo>
                  <a:pt x="0" y="5982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08" t="-591" r="-8808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2251" y="8506596"/>
            <a:ext cx="2761903" cy="2761903"/>
          </a:xfrm>
          <a:custGeom>
            <a:avLst/>
            <a:gdLst/>
            <a:ahLst/>
            <a:cxnLst/>
            <a:rect r="r" b="b" t="t" l="l"/>
            <a:pathLst>
              <a:path h="2761903" w="2761903">
                <a:moveTo>
                  <a:pt x="0" y="0"/>
                </a:moveTo>
                <a:lnTo>
                  <a:pt x="2761902" y="0"/>
                </a:lnTo>
                <a:lnTo>
                  <a:pt x="2761902" y="2761902"/>
                </a:lnTo>
                <a:lnTo>
                  <a:pt x="0" y="2761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3978" y="3667276"/>
            <a:ext cx="1786849" cy="1676274"/>
            <a:chOff x="0" y="0"/>
            <a:chExt cx="470610" cy="4414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0610" cy="441488"/>
            </a:xfrm>
            <a:custGeom>
              <a:avLst/>
              <a:gdLst/>
              <a:ahLst/>
              <a:cxnLst/>
              <a:rect r="r" b="b" t="t" l="l"/>
              <a:pathLst>
                <a:path h="441488" w="470610">
                  <a:moveTo>
                    <a:pt x="220744" y="0"/>
                  </a:moveTo>
                  <a:lnTo>
                    <a:pt x="249866" y="0"/>
                  </a:lnTo>
                  <a:cubicBezTo>
                    <a:pt x="371780" y="0"/>
                    <a:pt x="470610" y="98830"/>
                    <a:pt x="470610" y="220744"/>
                  </a:cubicBezTo>
                  <a:lnTo>
                    <a:pt x="470610" y="220744"/>
                  </a:lnTo>
                  <a:cubicBezTo>
                    <a:pt x="470610" y="279289"/>
                    <a:pt x="447353" y="335436"/>
                    <a:pt x="405956" y="376833"/>
                  </a:cubicBezTo>
                  <a:cubicBezTo>
                    <a:pt x="364558" y="418231"/>
                    <a:pt x="308411" y="441488"/>
                    <a:pt x="249866" y="441488"/>
                  </a:cubicBezTo>
                  <a:lnTo>
                    <a:pt x="220744" y="441488"/>
                  </a:lnTo>
                  <a:cubicBezTo>
                    <a:pt x="98830" y="441488"/>
                    <a:pt x="0" y="342657"/>
                    <a:pt x="0" y="220744"/>
                  </a:cubicBezTo>
                  <a:lnTo>
                    <a:pt x="0" y="220744"/>
                  </a:lnTo>
                  <a:cubicBezTo>
                    <a:pt x="0" y="98830"/>
                    <a:pt x="98830" y="0"/>
                    <a:pt x="22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ADAF">
                    <a:alpha val="100000"/>
                  </a:srgbClr>
                </a:gs>
                <a:gs pos="25000">
                  <a:srgbClr val="004C73">
                    <a:alpha val="100000"/>
                  </a:srgbClr>
                </a:gs>
                <a:gs pos="50000">
                  <a:srgbClr val="004C73">
                    <a:alpha val="100000"/>
                  </a:srgbClr>
                </a:gs>
                <a:gs pos="75000">
                  <a:srgbClr val="004B72">
                    <a:alpha val="100000"/>
                  </a:srgbClr>
                </a:gs>
                <a:gs pos="100000">
                  <a:srgbClr val="004B7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70610" cy="479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85261" y="1143000"/>
            <a:ext cx="911264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1514" y="4166323"/>
            <a:ext cx="871776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261" y="6198030"/>
            <a:ext cx="3723136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Introduction &amp;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5021" y="6198030"/>
            <a:ext cx="3377554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Solution &amp; System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2623" y="6198030"/>
            <a:ext cx="3377554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Process Flows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10446" y="6157390"/>
            <a:ext cx="3377554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Operational Efficiency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938033" y="3667276"/>
            <a:ext cx="1786849" cy="1676274"/>
            <a:chOff x="0" y="0"/>
            <a:chExt cx="470610" cy="4414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0610" cy="441488"/>
            </a:xfrm>
            <a:custGeom>
              <a:avLst/>
              <a:gdLst/>
              <a:ahLst/>
              <a:cxnLst/>
              <a:rect r="r" b="b" t="t" l="l"/>
              <a:pathLst>
                <a:path h="441488" w="470610">
                  <a:moveTo>
                    <a:pt x="220744" y="0"/>
                  </a:moveTo>
                  <a:lnTo>
                    <a:pt x="249866" y="0"/>
                  </a:lnTo>
                  <a:cubicBezTo>
                    <a:pt x="371780" y="0"/>
                    <a:pt x="470610" y="98830"/>
                    <a:pt x="470610" y="220744"/>
                  </a:cubicBezTo>
                  <a:lnTo>
                    <a:pt x="470610" y="220744"/>
                  </a:lnTo>
                  <a:cubicBezTo>
                    <a:pt x="470610" y="279289"/>
                    <a:pt x="447353" y="335436"/>
                    <a:pt x="405956" y="376833"/>
                  </a:cubicBezTo>
                  <a:cubicBezTo>
                    <a:pt x="364558" y="418231"/>
                    <a:pt x="308411" y="441488"/>
                    <a:pt x="249866" y="441488"/>
                  </a:cubicBezTo>
                  <a:lnTo>
                    <a:pt x="220744" y="441488"/>
                  </a:lnTo>
                  <a:cubicBezTo>
                    <a:pt x="98830" y="441488"/>
                    <a:pt x="0" y="342657"/>
                    <a:pt x="0" y="220744"/>
                  </a:cubicBezTo>
                  <a:lnTo>
                    <a:pt x="0" y="220744"/>
                  </a:lnTo>
                  <a:cubicBezTo>
                    <a:pt x="0" y="98830"/>
                    <a:pt x="98830" y="0"/>
                    <a:pt x="22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ADAF">
                    <a:alpha val="100000"/>
                  </a:srgbClr>
                </a:gs>
                <a:gs pos="25000">
                  <a:srgbClr val="004C73">
                    <a:alpha val="100000"/>
                  </a:srgbClr>
                </a:gs>
                <a:gs pos="50000">
                  <a:srgbClr val="004C73">
                    <a:alpha val="100000"/>
                  </a:srgbClr>
                </a:gs>
                <a:gs pos="75000">
                  <a:srgbClr val="004B72">
                    <a:alpha val="100000"/>
                  </a:srgbClr>
                </a:gs>
                <a:gs pos="100000">
                  <a:srgbClr val="004B7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0610" cy="479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395569" y="4166323"/>
            <a:ext cx="871776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02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762088" y="3667276"/>
            <a:ext cx="1786849" cy="1676274"/>
            <a:chOff x="0" y="0"/>
            <a:chExt cx="470610" cy="441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0610" cy="441488"/>
            </a:xfrm>
            <a:custGeom>
              <a:avLst/>
              <a:gdLst/>
              <a:ahLst/>
              <a:cxnLst/>
              <a:rect r="r" b="b" t="t" l="l"/>
              <a:pathLst>
                <a:path h="441488" w="470610">
                  <a:moveTo>
                    <a:pt x="220744" y="0"/>
                  </a:moveTo>
                  <a:lnTo>
                    <a:pt x="249866" y="0"/>
                  </a:lnTo>
                  <a:cubicBezTo>
                    <a:pt x="371780" y="0"/>
                    <a:pt x="470610" y="98830"/>
                    <a:pt x="470610" y="220744"/>
                  </a:cubicBezTo>
                  <a:lnTo>
                    <a:pt x="470610" y="220744"/>
                  </a:lnTo>
                  <a:cubicBezTo>
                    <a:pt x="470610" y="279289"/>
                    <a:pt x="447353" y="335436"/>
                    <a:pt x="405956" y="376833"/>
                  </a:cubicBezTo>
                  <a:cubicBezTo>
                    <a:pt x="364558" y="418231"/>
                    <a:pt x="308411" y="441488"/>
                    <a:pt x="249866" y="441488"/>
                  </a:cubicBezTo>
                  <a:lnTo>
                    <a:pt x="220744" y="441488"/>
                  </a:lnTo>
                  <a:cubicBezTo>
                    <a:pt x="98830" y="441488"/>
                    <a:pt x="0" y="342657"/>
                    <a:pt x="0" y="220744"/>
                  </a:cubicBezTo>
                  <a:lnTo>
                    <a:pt x="0" y="220744"/>
                  </a:lnTo>
                  <a:cubicBezTo>
                    <a:pt x="0" y="98830"/>
                    <a:pt x="98830" y="0"/>
                    <a:pt x="22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ADAF">
                    <a:alpha val="100000"/>
                  </a:srgbClr>
                </a:gs>
                <a:gs pos="25000">
                  <a:srgbClr val="004C73">
                    <a:alpha val="100000"/>
                  </a:srgbClr>
                </a:gs>
                <a:gs pos="50000">
                  <a:srgbClr val="004C73">
                    <a:alpha val="100000"/>
                  </a:srgbClr>
                </a:gs>
                <a:gs pos="75000">
                  <a:srgbClr val="004B72">
                    <a:alpha val="100000"/>
                  </a:srgbClr>
                </a:gs>
                <a:gs pos="100000">
                  <a:srgbClr val="004B7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70610" cy="479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219625" y="4166323"/>
            <a:ext cx="871776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910446" y="3667276"/>
            <a:ext cx="1786849" cy="1676274"/>
            <a:chOff x="0" y="0"/>
            <a:chExt cx="470610" cy="4414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0610" cy="441488"/>
            </a:xfrm>
            <a:custGeom>
              <a:avLst/>
              <a:gdLst/>
              <a:ahLst/>
              <a:cxnLst/>
              <a:rect r="r" b="b" t="t" l="l"/>
              <a:pathLst>
                <a:path h="441488" w="470610">
                  <a:moveTo>
                    <a:pt x="220744" y="0"/>
                  </a:moveTo>
                  <a:lnTo>
                    <a:pt x="249866" y="0"/>
                  </a:lnTo>
                  <a:cubicBezTo>
                    <a:pt x="371780" y="0"/>
                    <a:pt x="470610" y="98830"/>
                    <a:pt x="470610" y="220744"/>
                  </a:cubicBezTo>
                  <a:lnTo>
                    <a:pt x="470610" y="220744"/>
                  </a:lnTo>
                  <a:cubicBezTo>
                    <a:pt x="470610" y="279289"/>
                    <a:pt x="447353" y="335436"/>
                    <a:pt x="405956" y="376833"/>
                  </a:cubicBezTo>
                  <a:cubicBezTo>
                    <a:pt x="364558" y="418231"/>
                    <a:pt x="308411" y="441488"/>
                    <a:pt x="249866" y="441488"/>
                  </a:cubicBezTo>
                  <a:lnTo>
                    <a:pt x="220744" y="441488"/>
                  </a:lnTo>
                  <a:cubicBezTo>
                    <a:pt x="98830" y="441488"/>
                    <a:pt x="0" y="342657"/>
                    <a:pt x="0" y="220744"/>
                  </a:cubicBezTo>
                  <a:lnTo>
                    <a:pt x="0" y="220744"/>
                  </a:lnTo>
                  <a:cubicBezTo>
                    <a:pt x="0" y="98830"/>
                    <a:pt x="98830" y="0"/>
                    <a:pt x="2207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ADAF">
                    <a:alpha val="100000"/>
                  </a:srgbClr>
                </a:gs>
                <a:gs pos="25000">
                  <a:srgbClr val="004C73">
                    <a:alpha val="100000"/>
                  </a:srgbClr>
                </a:gs>
                <a:gs pos="50000">
                  <a:srgbClr val="004C73">
                    <a:alpha val="100000"/>
                  </a:srgbClr>
                </a:gs>
                <a:gs pos="75000">
                  <a:srgbClr val="004B72">
                    <a:alpha val="100000"/>
                  </a:srgbClr>
                </a:gs>
                <a:gs pos="100000">
                  <a:srgbClr val="004B7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0610" cy="479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367982" y="4166323"/>
            <a:ext cx="871776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04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028700" y="2230612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3702" y="3874213"/>
            <a:ext cx="8222086" cy="7234397"/>
            <a:chOff x="0" y="0"/>
            <a:chExt cx="2165488" cy="1905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5488" cy="1905355"/>
            </a:xfrm>
            <a:custGeom>
              <a:avLst/>
              <a:gdLst/>
              <a:ahLst/>
              <a:cxnLst/>
              <a:rect r="r" b="b" t="t" l="l"/>
              <a:pathLst>
                <a:path h="1905355" w="2165488">
                  <a:moveTo>
                    <a:pt x="1082744" y="0"/>
                  </a:moveTo>
                  <a:cubicBezTo>
                    <a:pt x="484761" y="0"/>
                    <a:pt x="0" y="426528"/>
                    <a:pt x="0" y="952678"/>
                  </a:cubicBezTo>
                  <a:cubicBezTo>
                    <a:pt x="0" y="1478827"/>
                    <a:pt x="484761" y="1905355"/>
                    <a:pt x="1082744" y="1905355"/>
                  </a:cubicBezTo>
                  <a:cubicBezTo>
                    <a:pt x="1680727" y="1905355"/>
                    <a:pt x="2165488" y="1478827"/>
                    <a:pt x="2165488" y="952678"/>
                  </a:cubicBezTo>
                  <a:cubicBezTo>
                    <a:pt x="2165488" y="426528"/>
                    <a:pt x="1680727" y="0"/>
                    <a:pt x="1082744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3014" y="140527"/>
              <a:ext cx="1759459" cy="1586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81534" y="5913377"/>
            <a:ext cx="5851480" cy="5022387"/>
            <a:chOff x="0" y="0"/>
            <a:chExt cx="1401589" cy="1202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1589" cy="1202998"/>
            </a:xfrm>
            <a:custGeom>
              <a:avLst/>
              <a:gdLst/>
              <a:ahLst/>
              <a:cxnLst/>
              <a:rect r="r" b="b" t="t" l="l"/>
              <a:pathLst>
                <a:path h="1202998" w="1401589">
                  <a:moveTo>
                    <a:pt x="700794" y="0"/>
                  </a:moveTo>
                  <a:cubicBezTo>
                    <a:pt x="313756" y="0"/>
                    <a:pt x="0" y="269300"/>
                    <a:pt x="0" y="601499"/>
                  </a:cubicBezTo>
                  <a:cubicBezTo>
                    <a:pt x="0" y="933698"/>
                    <a:pt x="313756" y="1202998"/>
                    <a:pt x="700794" y="1202998"/>
                  </a:cubicBezTo>
                  <a:cubicBezTo>
                    <a:pt x="1087833" y="1202998"/>
                    <a:pt x="1401589" y="933698"/>
                    <a:pt x="1401589" y="601499"/>
                  </a:cubicBezTo>
                  <a:cubicBezTo>
                    <a:pt x="1401589" y="269300"/>
                    <a:pt x="1087833" y="0"/>
                    <a:pt x="700794" y="0"/>
                  </a:cubicBezTo>
                  <a:close/>
                </a:path>
              </a:pathLst>
            </a:custGeom>
            <a:solidFill>
              <a:srgbClr val="D0D2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1399" y="74681"/>
              <a:ext cx="1138791" cy="1015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87855" y="1028700"/>
            <a:ext cx="1851478" cy="1720191"/>
          </a:xfrm>
          <a:custGeom>
            <a:avLst/>
            <a:gdLst/>
            <a:ahLst/>
            <a:cxnLst/>
            <a:rect r="r" b="b" t="t" l="l"/>
            <a:pathLst>
              <a:path h="1720191" w="1851478">
                <a:moveTo>
                  <a:pt x="0" y="0"/>
                </a:moveTo>
                <a:lnTo>
                  <a:pt x="1851478" y="0"/>
                </a:lnTo>
                <a:lnTo>
                  <a:pt x="1851478" y="1720191"/>
                </a:lnTo>
                <a:lnTo>
                  <a:pt x="0" y="172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13594" y="7706950"/>
            <a:ext cx="7315200" cy="2580050"/>
          </a:xfrm>
          <a:custGeom>
            <a:avLst/>
            <a:gdLst/>
            <a:ahLst/>
            <a:cxnLst/>
            <a:rect r="r" b="b" t="t" l="l"/>
            <a:pathLst>
              <a:path h="2580050" w="7315200">
                <a:moveTo>
                  <a:pt x="0" y="0"/>
                </a:moveTo>
                <a:lnTo>
                  <a:pt x="7315200" y="0"/>
                </a:lnTo>
                <a:lnTo>
                  <a:pt x="7315200" y="2580050"/>
                </a:lnTo>
                <a:lnTo>
                  <a:pt x="0" y="2580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4206" y="7042269"/>
            <a:ext cx="1452920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8071" y="4674558"/>
            <a:ext cx="9112643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&amp; PROBLEM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89015" y="2437013"/>
            <a:ext cx="10397969" cy="6087975"/>
          </a:xfrm>
          <a:custGeom>
            <a:avLst/>
            <a:gdLst/>
            <a:ahLst/>
            <a:cxnLst/>
            <a:rect r="r" b="b" t="t" l="l"/>
            <a:pathLst>
              <a:path h="6087975" w="10397969">
                <a:moveTo>
                  <a:pt x="0" y="0"/>
                </a:moveTo>
                <a:lnTo>
                  <a:pt x="10397970" y="0"/>
                </a:lnTo>
                <a:lnTo>
                  <a:pt x="10397970" y="6087974"/>
                </a:lnTo>
                <a:lnTo>
                  <a:pt x="0" y="608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19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40659" y="2437013"/>
            <a:ext cx="6561191" cy="5723708"/>
            <a:chOff x="0" y="0"/>
            <a:chExt cx="812800" cy="7090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09053"/>
            </a:xfrm>
            <a:custGeom>
              <a:avLst/>
              <a:gdLst/>
              <a:ahLst/>
              <a:cxnLst/>
              <a:rect r="r" b="b" t="t" l="l"/>
              <a:pathLst>
                <a:path h="70905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9053"/>
                  </a:lnTo>
                  <a:lnTo>
                    <a:pt x="0" y="709053"/>
                  </a:lnTo>
                  <a:close/>
                </a:path>
              </a:pathLst>
            </a:custGeom>
            <a:blipFill>
              <a:blip r:embed="rId3"/>
              <a:stretch>
                <a:fillRect l="-5556" t="0" r="-2537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43000"/>
            <a:ext cx="911264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9927" y="2892447"/>
            <a:ext cx="11801098" cy="431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Hea</a:t>
            </a: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lthcare systems often struggle with: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Manual and slow clinic onboarding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unified platform for scheduling &amp; appointments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Weak user authentication and lack of 2FA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Patients facing difficulty in finding specialties, clinics, doctors, and available slots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AI guidance to support patients in their journey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3702" y="3874213"/>
            <a:ext cx="8222086" cy="7234397"/>
            <a:chOff x="0" y="0"/>
            <a:chExt cx="2165488" cy="1905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5488" cy="1905355"/>
            </a:xfrm>
            <a:custGeom>
              <a:avLst/>
              <a:gdLst/>
              <a:ahLst/>
              <a:cxnLst/>
              <a:rect r="r" b="b" t="t" l="l"/>
              <a:pathLst>
                <a:path h="1905355" w="2165488">
                  <a:moveTo>
                    <a:pt x="1082744" y="0"/>
                  </a:moveTo>
                  <a:cubicBezTo>
                    <a:pt x="484761" y="0"/>
                    <a:pt x="0" y="426528"/>
                    <a:pt x="0" y="952678"/>
                  </a:cubicBezTo>
                  <a:cubicBezTo>
                    <a:pt x="0" y="1478827"/>
                    <a:pt x="484761" y="1905355"/>
                    <a:pt x="1082744" y="1905355"/>
                  </a:cubicBezTo>
                  <a:cubicBezTo>
                    <a:pt x="1680727" y="1905355"/>
                    <a:pt x="2165488" y="1478827"/>
                    <a:pt x="2165488" y="952678"/>
                  </a:cubicBezTo>
                  <a:cubicBezTo>
                    <a:pt x="2165488" y="426528"/>
                    <a:pt x="1680727" y="0"/>
                    <a:pt x="1082744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3014" y="140527"/>
              <a:ext cx="1759459" cy="1586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81534" y="5913377"/>
            <a:ext cx="5851480" cy="5022387"/>
            <a:chOff x="0" y="0"/>
            <a:chExt cx="1401589" cy="1202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1589" cy="1202998"/>
            </a:xfrm>
            <a:custGeom>
              <a:avLst/>
              <a:gdLst/>
              <a:ahLst/>
              <a:cxnLst/>
              <a:rect r="r" b="b" t="t" l="l"/>
              <a:pathLst>
                <a:path h="1202998" w="1401589">
                  <a:moveTo>
                    <a:pt x="700794" y="0"/>
                  </a:moveTo>
                  <a:cubicBezTo>
                    <a:pt x="313756" y="0"/>
                    <a:pt x="0" y="269300"/>
                    <a:pt x="0" y="601499"/>
                  </a:cubicBezTo>
                  <a:cubicBezTo>
                    <a:pt x="0" y="933698"/>
                    <a:pt x="313756" y="1202998"/>
                    <a:pt x="700794" y="1202998"/>
                  </a:cubicBezTo>
                  <a:cubicBezTo>
                    <a:pt x="1087833" y="1202998"/>
                    <a:pt x="1401589" y="933698"/>
                    <a:pt x="1401589" y="601499"/>
                  </a:cubicBezTo>
                  <a:cubicBezTo>
                    <a:pt x="1401589" y="269300"/>
                    <a:pt x="1087833" y="0"/>
                    <a:pt x="700794" y="0"/>
                  </a:cubicBezTo>
                  <a:close/>
                </a:path>
              </a:pathLst>
            </a:custGeom>
            <a:solidFill>
              <a:srgbClr val="D0D2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1399" y="74681"/>
              <a:ext cx="1138791" cy="1015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87855" y="1028700"/>
            <a:ext cx="1851478" cy="1720191"/>
          </a:xfrm>
          <a:custGeom>
            <a:avLst/>
            <a:gdLst/>
            <a:ahLst/>
            <a:cxnLst/>
            <a:rect r="r" b="b" t="t" l="l"/>
            <a:pathLst>
              <a:path h="1720191" w="1851478">
                <a:moveTo>
                  <a:pt x="0" y="0"/>
                </a:moveTo>
                <a:lnTo>
                  <a:pt x="1851478" y="0"/>
                </a:lnTo>
                <a:lnTo>
                  <a:pt x="1851478" y="1720191"/>
                </a:lnTo>
                <a:lnTo>
                  <a:pt x="0" y="172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13594" y="7706950"/>
            <a:ext cx="7315200" cy="2580050"/>
          </a:xfrm>
          <a:custGeom>
            <a:avLst/>
            <a:gdLst/>
            <a:ahLst/>
            <a:cxnLst/>
            <a:rect r="r" b="b" t="t" l="l"/>
            <a:pathLst>
              <a:path h="2580050" w="7315200">
                <a:moveTo>
                  <a:pt x="0" y="0"/>
                </a:moveTo>
                <a:lnTo>
                  <a:pt x="7315200" y="0"/>
                </a:lnTo>
                <a:lnTo>
                  <a:pt x="7315200" y="2580050"/>
                </a:lnTo>
                <a:lnTo>
                  <a:pt x="0" y="2580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4206" y="7042269"/>
            <a:ext cx="1452920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8071" y="4674558"/>
            <a:ext cx="9112643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&amp; 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1832" y="8932878"/>
            <a:ext cx="10078267" cy="1751099"/>
          </a:xfrm>
          <a:custGeom>
            <a:avLst/>
            <a:gdLst/>
            <a:ahLst/>
            <a:cxnLst/>
            <a:rect r="r" b="b" t="t" l="l"/>
            <a:pathLst>
              <a:path h="1751099" w="10078267">
                <a:moveTo>
                  <a:pt x="0" y="0"/>
                </a:moveTo>
                <a:lnTo>
                  <a:pt x="10078268" y="0"/>
                </a:lnTo>
                <a:lnTo>
                  <a:pt x="10078268" y="1751099"/>
                </a:lnTo>
                <a:lnTo>
                  <a:pt x="0" y="1751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77591" y="6058363"/>
            <a:ext cx="8089873" cy="3332673"/>
            <a:chOff x="0" y="0"/>
            <a:chExt cx="1787159" cy="7362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7159" cy="736231"/>
            </a:xfrm>
            <a:custGeom>
              <a:avLst/>
              <a:gdLst/>
              <a:ahLst/>
              <a:cxnLst/>
              <a:rect r="r" b="b" t="t" l="l"/>
              <a:pathLst>
                <a:path h="736231" w="1787159">
                  <a:moveTo>
                    <a:pt x="22011" y="0"/>
                  </a:moveTo>
                  <a:lnTo>
                    <a:pt x="1765148" y="0"/>
                  </a:lnTo>
                  <a:cubicBezTo>
                    <a:pt x="1770986" y="0"/>
                    <a:pt x="1776584" y="2319"/>
                    <a:pt x="1780712" y="6447"/>
                  </a:cubicBezTo>
                  <a:cubicBezTo>
                    <a:pt x="1784840" y="10575"/>
                    <a:pt x="1787159" y="16173"/>
                    <a:pt x="1787159" y="22011"/>
                  </a:cubicBezTo>
                  <a:lnTo>
                    <a:pt x="1787159" y="714220"/>
                  </a:lnTo>
                  <a:cubicBezTo>
                    <a:pt x="1787159" y="720058"/>
                    <a:pt x="1784840" y="725657"/>
                    <a:pt x="1780712" y="729784"/>
                  </a:cubicBezTo>
                  <a:cubicBezTo>
                    <a:pt x="1776584" y="733912"/>
                    <a:pt x="1770986" y="736231"/>
                    <a:pt x="1765148" y="736231"/>
                  </a:cubicBezTo>
                  <a:lnTo>
                    <a:pt x="22011" y="736231"/>
                  </a:lnTo>
                  <a:cubicBezTo>
                    <a:pt x="9855" y="736231"/>
                    <a:pt x="0" y="726377"/>
                    <a:pt x="0" y="714220"/>
                  </a:cubicBezTo>
                  <a:lnTo>
                    <a:pt x="0" y="22011"/>
                  </a:lnTo>
                  <a:cubicBezTo>
                    <a:pt x="0" y="9855"/>
                    <a:pt x="9855" y="0"/>
                    <a:pt x="2201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0864" r="0" b="-3086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039225" y="-5665977"/>
            <a:ext cx="9023482" cy="9023482"/>
          </a:xfrm>
          <a:custGeom>
            <a:avLst/>
            <a:gdLst/>
            <a:ahLst/>
            <a:cxnLst/>
            <a:rect r="r" b="b" t="t" l="l"/>
            <a:pathLst>
              <a:path h="9023482" w="9023482">
                <a:moveTo>
                  <a:pt x="0" y="0"/>
                </a:moveTo>
                <a:lnTo>
                  <a:pt x="9023482" y="0"/>
                </a:lnTo>
                <a:lnTo>
                  <a:pt x="9023482" y="9023482"/>
                </a:lnTo>
                <a:lnTo>
                  <a:pt x="0" y="9023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820646" y="7522323"/>
            <a:ext cx="9023482" cy="9023482"/>
          </a:xfrm>
          <a:custGeom>
            <a:avLst/>
            <a:gdLst/>
            <a:ahLst/>
            <a:cxnLst/>
            <a:rect r="r" b="b" t="t" l="l"/>
            <a:pathLst>
              <a:path h="9023482" w="9023482">
                <a:moveTo>
                  <a:pt x="0" y="0"/>
                </a:moveTo>
                <a:lnTo>
                  <a:pt x="9023481" y="0"/>
                </a:lnTo>
                <a:lnTo>
                  <a:pt x="9023481" y="9023482"/>
                </a:lnTo>
                <a:lnTo>
                  <a:pt x="0" y="9023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43000"/>
            <a:ext cx="7834689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8415" y="2591549"/>
            <a:ext cx="12469176" cy="493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modular backend that provides: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Central Authentication &amp; Security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Controlled Clinic Registration Workflow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Full Clinic Management Panel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Doctor scheduling &amp; auto-generated appointment slots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Smooth Patient browsing and booking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Integrated AI assistant for guidance, recommendations, and appointment support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648825"/>
            <a:ext cx="3965686" cy="1266231"/>
          </a:xfrm>
          <a:custGeom>
            <a:avLst/>
            <a:gdLst/>
            <a:ahLst/>
            <a:cxnLst/>
            <a:rect r="r" b="b" t="t" l="l"/>
            <a:pathLst>
              <a:path h="1266231" w="3965686">
                <a:moveTo>
                  <a:pt x="0" y="0"/>
                </a:moveTo>
                <a:lnTo>
                  <a:pt x="3965686" y="0"/>
                </a:lnTo>
                <a:lnTo>
                  <a:pt x="3965686" y="1266231"/>
                </a:lnTo>
                <a:lnTo>
                  <a:pt x="0" y="1266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55579" y="3083114"/>
            <a:ext cx="5432421" cy="3495961"/>
          </a:xfrm>
          <a:custGeom>
            <a:avLst/>
            <a:gdLst/>
            <a:ahLst/>
            <a:cxnLst/>
            <a:rect r="r" b="b" t="t" l="l"/>
            <a:pathLst>
              <a:path h="3495961" w="5432421">
                <a:moveTo>
                  <a:pt x="0" y="0"/>
                </a:moveTo>
                <a:lnTo>
                  <a:pt x="5432421" y="0"/>
                </a:lnTo>
                <a:lnTo>
                  <a:pt x="5432421" y="3495960"/>
                </a:lnTo>
                <a:lnTo>
                  <a:pt x="0" y="3495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4" r="0" b="-12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1485509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AUTHENTICATION &amp; SECURITY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8415" y="2593210"/>
            <a:ext cx="9060940" cy="554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 system provides a complete and secure auth module: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Register + Email Verification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Login with OTP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Two-Factor Authentication (2FA)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Password reset with OTP verification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Refresh token system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Role-based access control for all operations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507916" y="2938156"/>
            <a:ext cx="10397969" cy="3785877"/>
          </a:xfrm>
          <a:custGeom>
            <a:avLst/>
            <a:gdLst/>
            <a:ahLst/>
            <a:cxnLst/>
            <a:rect r="r" b="b" t="t" l="l"/>
            <a:pathLst>
              <a:path h="3785877" w="10397969">
                <a:moveTo>
                  <a:pt x="0" y="0"/>
                </a:moveTo>
                <a:lnTo>
                  <a:pt x="10397969" y="0"/>
                </a:lnTo>
                <a:lnTo>
                  <a:pt x="10397969" y="3785876"/>
                </a:lnTo>
                <a:lnTo>
                  <a:pt x="0" y="3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8856" r="0" b="-993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43000"/>
            <a:ext cx="9864596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b="true" sz="6000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ROLES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61806"/>
            <a:ext cx="11729136" cy="428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F466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Sys</a:t>
            </a:r>
            <a:r>
              <a:rPr lang="en-US" b="true" sz="2900">
                <a:solidFill>
                  <a:srgbClr val="0F466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tem Admin</a:t>
            </a:r>
            <a:r>
              <a:rPr lang="en-US" sz="29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— full system control, approves/rejects clinic requests</a:t>
            </a:r>
          </a:p>
          <a:p>
            <a:pPr algn="just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F466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Clinic Admin</a:t>
            </a:r>
            <a:r>
              <a:rPr lang="en-US" sz="29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— submits clinic request, manages clinic 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after approval</a:t>
            </a:r>
          </a:p>
          <a:p>
            <a:pPr algn="just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F466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Clinic Users </a:t>
            </a:r>
            <a:r>
              <a:rPr lang="en-US" sz="29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— staff accounts inside each clinic</a:t>
            </a:r>
          </a:p>
          <a:p>
            <a:pPr algn="just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F466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Doctors</a:t>
            </a:r>
            <a:r>
              <a:rPr lang="en-US" sz="29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— assigned schedules and appointment slots</a:t>
            </a:r>
          </a:p>
          <a:p>
            <a:pPr algn="just"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F466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Patients </a:t>
            </a:r>
            <a:r>
              <a:rPr lang="en-US" sz="29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— view clinics, doctors, schedules, and book 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F4662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appointments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01430" y="3874128"/>
            <a:ext cx="6374473" cy="2976468"/>
          </a:xfrm>
          <a:custGeom>
            <a:avLst/>
            <a:gdLst/>
            <a:ahLst/>
            <a:cxnLst/>
            <a:rect r="r" b="b" t="t" l="l"/>
            <a:pathLst>
              <a:path h="2976468" w="6374473">
                <a:moveTo>
                  <a:pt x="0" y="0"/>
                </a:moveTo>
                <a:lnTo>
                  <a:pt x="6374472" y="0"/>
                </a:lnTo>
                <a:lnTo>
                  <a:pt x="6374472" y="2976468"/>
                </a:lnTo>
                <a:lnTo>
                  <a:pt x="0" y="297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9" t="-692" r="-8289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3702" y="3874213"/>
            <a:ext cx="8222086" cy="7234397"/>
            <a:chOff x="0" y="0"/>
            <a:chExt cx="2165488" cy="1905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5488" cy="1905355"/>
            </a:xfrm>
            <a:custGeom>
              <a:avLst/>
              <a:gdLst/>
              <a:ahLst/>
              <a:cxnLst/>
              <a:rect r="r" b="b" t="t" l="l"/>
              <a:pathLst>
                <a:path h="1905355" w="2165488">
                  <a:moveTo>
                    <a:pt x="1082744" y="0"/>
                  </a:moveTo>
                  <a:cubicBezTo>
                    <a:pt x="484761" y="0"/>
                    <a:pt x="0" y="426528"/>
                    <a:pt x="0" y="952678"/>
                  </a:cubicBezTo>
                  <a:cubicBezTo>
                    <a:pt x="0" y="1478827"/>
                    <a:pt x="484761" y="1905355"/>
                    <a:pt x="1082744" y="1905355"/>
                  </a:cubicBezTo>
                  <a:cubicBezTo>
                    <a:pt x="1680727" y="1905355"/>
                    <a:pt x="2165488" y="1478827"/>
                    <a:pt x="2165488" y="952678"/>
                  </a:cubicBezTo>
                  <a:cubicBezTo>
                    <a:pt x="2165488" y="426528"/>
                    <a:pt x="1680727" y="0"/>
                    <a:pt x="1082744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3014" y="140527"/>
              <a:ext cx="1759459" cy="1586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81534" y="5913377"/>
            <a:ext cx="5851480" cy="5022387"/>
            <a:chOff x="0" y="0"/>
            <a:chExt cx="1401589" cy="1202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1589" cy="1202998"/>
            </a:xfrm>
            <a:custGeom>
              <a:avLst/>
              <a:gdLst/>
              <a:ahLst/>
              <a:cxnLst/>
              <a:rect r="r" b="b" t="t" l="l"/>
              <a:pathLst>
                <a:path h="1202998" w="1401589">
                  <a:moveTo>
                    <a:pt x="700794" y="0"/>
                  </a:moveTo>
                  <a:cubicBezTo>
                    <a:pt x="313756" y="0"/>
                    <a:pt x="0" y="269300"/>
                    <a:pt x="0" y="601499"/>
                  </a:cubicBezTo>
                  <a:cubicBezTo>
                    <a:pt x="0" y="933698"/>
                    <a:pt x="313756" y="1202998"/>
                    <a:pt x="700794" y="1202998"/>
                  </a:cubicBezTo>
                  <a:cubicBezTo>
                    <a:pt x="1087833" y="1202998"/>
                    <a:pt x="1401589" y="933698"/>
                    <a:pt x="1401589" y="601499"/>
                  </a:cubicBezTo>
                  <a:cubicBezTo>
                    <a:pt x="1401589" y="269300"/>
                    <a:pt x="1087833" y="0"/>
                    <a:pt x="700794" y="0"/>
                  </a:cubicBezTo>
                  <a:close/>
                </a:path>
              </a:pathLst>
            </a:custGeom>
            <a:solidFill>
              <a:srgbClr val="D0D2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1399" y="74681"/>
              <a:ext cx="1138791" cy="1015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87855" y="1028700"/>
            <a:ext cx="1851478" cy="1720191"/>
          </a:xfrm>
          <a:custGeom>
            <a:avLst/>
            <a:gdLst/>
            <a:ahLst/>
            <a:cxnLst/>
            <a:rect r="r" b="b" t="t" l="l"/>
            <a:pathLst>
              <a:path h="1720191" w="1851478">
                <a:moveTo>
                  <a:pt x="0" y="0"/>
                </a:moveTo>
                <a:lnTo>
                  <a:pt x="1851478" y="0"/>
                </a:lnTo>
                <a:lnTo>
                  <a:pt x="1851478" y="1720191"/>
                </a:lnTo>
                <a:lnTo>
                  <a:pt x="0" y="172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13594" y="7706950"/>
            <a:ext cx="7315200" cy="2580050"/>
          </a:xfrm>
          <a:custGeom>
            <a:avLst/>
            <a:gdLst/>
            <a:ahLst/>
            <a:cxnLst/>
            <a:rect r="r" b="b" t="t" l="l"/>
            <a:pathLst>
              <a:path h="2580050" w="7315200">
                <a:moveTo>
                  <a:pt x="0" y="0"/>
                </a:moveTo>
                <a:lnTo>
                  <a:pt x="7315200" y="0"/>
                </a:lnTo>
                <a:lnTo>
                  <a:pt x="7315200" y="2580050"/>
                </a:lnTo>
                <a:lnTo>
                  <a:pt x="0" y="2580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4206" y="7042269"/>
            <a:ext cx="1452920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Droid Arabic Naskh"/>
                <a:ea typeface="Droid Arabic Naskh"/>
                <a:cs typeface="Droid Arabic Naskh"/>
                <a:sym typeface="Droid Arabic Naskh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8071" y="4674558"/>
            <a:ext cx="911264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true">
                <a:solidFill>
                  <a:srgbClr val="0F46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 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DAG6Lo2EtDA</dc:identifier>
  <dcterms:modified xsi:type="dcterms:W3CDTF">2011-08-01T06:04:30Z</dcterms:modified>
  <cp:revision>1</cp:revision>
  <dc:title>Healthcare AI Assistant</dc:title>
</cp:coreProperties>
</file>